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3"/>
  </p:notesMasterIdLst>
  <p:sldIdLst>
    <p:sldId id="256" r:id="rId2"/>
    <p:sldId id="279" r:id="rId3"/>
    <p:sldId id="273" r:id="rId4"/>
    <p:sldId id="277" r:id="rId5"/>
    <p:sldId id="282" r:id="rId6"/>
    <p:sldId id="283" r:id="rId7"/>
    <p:sldId id="278" r:id="rId8"/>
    <p:sldId id="274" r:id="rId9"/>
    <p:sldId id="275" r:id="rId10"/>
    <p:sldId id="276" r:id="rId11"/>
    <p:sldId id="28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4528AED-D83D-A577-60C4-88E8BD19D895}" name="Steven Vazquez" initials="SV" userId="b4cc20b1c9d944c8"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700" autoAdjust="0"/>
  </p:normalViewPr>
  <p:slideViewPr>
    <p:cSldViewPr snapToGrid="0">
      <p:cViewPr varScale="1">
        <p:scale>
          <a:sx n="107" d="100"/>
          <a:sy n="107" d="100"/>
        </p:scale>
        <p:origin x="696" y="10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jpg>
</file>

<file path=ppt/media/image12.png>
</file>

<file path=ppt/media/image13.jpg>
</file>

<file path=ppt/media/image14.jpg>
</file>

<file path=ppt/media/image2.jpeg>
</file>

<file path=ppt/media/image3.jpe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9ECEB6-B347-42A2-AFA6-6834FA678A79}" type="datetimeFigureOut">
              <a:rPr lang="en-US" smtClean="0"/>
              <a:t>11/21/2023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6FDED3-7E68-48B3-9B1F-6E05180F61D0}" type="slidenum">
              <a:rPr lang="en-US" smtClean="0"/>
              <a:t>‹#›</a:t>
            </a:fld>
            <a:endParaRPr lang="en-US"/>
          </a:p>
        </p:txBody>
      </p:sp>
    </p:spTree>
    <p:extLst>
      <p:ext uri="{BB962C8B-B14F-4D97-AF65-F5344CB8AC3E}">
        <p14:creationId xmlns:p14="http://schemas.microsoft.com/office/powerpoint/2010/main" val="1031549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6FDED3-7E68-48B3-9B1F-6E05180F61D0}" type="slidenum">
              <a:rPr lang="en-US" smtClean="0"/>
              <a:t>3</a:t>
            </a:fld>
            <a:endParaRPr lang="en-US"/>
          </a:p>
        </p:txBody>
      </p:sp>
    </p:spTree>
    <p:extLst>
      <p:ext uri="{BB962C8B-B14F-4D97-AF65-F5344CB8AC3E}">
        <p14:creationId xmlns:p14="http://schemas.microsoft.com/office/powerpoint/2010/main" val="1106854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spc="3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Rectangle 6"/>
          <p:cNvSpPr/>
          <p:nvPr/>
        </p:nvSpPr>
        <p:spPr>
          <a:xfrm>
            <a:off x="0" y="0"/>
            <a:ext cx="457200" cy="685800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p>
            <a:fld id="{9F87B9EB-8124-4FED-A4DC-BE4B0CC78498}" type="datetimeFigureOut">
              <a:rPr lang="en-US" smtClean="0"/>
              <a:t>11/21/2023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EAC7D994-1592-4FD7-8987-532FBA9A43F8}" type="slidenum">
              <a:rPr lang="en-US" smtClean="0"/>
              <a:t>‹#›</a:t>
            </a:fld>
            <a:endParaRPr lang="en-US"/>
          </a:p>
        </p:txBody>
      </p:sp>
    </p:spTree>
    <p:extLst>
      <p:ext uri="{BB962C8B-B14F-4D97-AF65-F5344CB8AC3E}">
        <p14:creationId xmlns:p14="http://schemas.microsoft.com/office/powerpoint/2010/main" val="229948730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87B9EB-8124-4FED-A4DC-BE4B0CC78498}" type="datetimeFigureOut">
              <a:rPr lang="en-US" smtClean="0"/>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7D994-1592-4FD7-8987-532FBA9A43F8}" type="slidenum">
              <a:rPr lang="en-US" smtClean="0"/>
              <a:t>‹#›</a:t>
            </a:fld>
            <a:endParaRPr lang="en-US"/>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0263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87B9EB-8124-4FED-A4DC-BE4B0CC78498}" type="datetimeFigureOut">
              <a:rPr lang="en-US" smtClean="0"/>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7D994-1592-4FD7-8987-532FBA9A43F8}" type="slidenum">
              <a:rPr lang="en-US" smtClean="0"/>
              <a:t>‹#›</a:t>
            </a:fld>
            <a:endParaRPr lang="en-US"/>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80532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87B9EB-8124-4FED-A4DC-BE4B0CC78498}" type="datetimeFigureOut">
              <a:rPr lang="en-US" smtClean="0"/>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7D994-1592-4FD7-8987-532FBA9A43F8}" type="slidenum">
              <a:rPr lang="en-US" smtClean="0"/>
              <a:t>‹#›</a:t>
            </a:fld>
            <a:endParaRPr lang="en-US"/>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2587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1"/>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spc="30" baseline="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87B9EB-8124-4FED-A4DC-BE4B0CC78498}" type="datetimeFigureOut">
              <a:rPr lang="en-US" smtClean="0"/>
              <a:t>11/21/2023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C7D994-1592-4FD7-8987-532FBA9A43F8}" type="slidenum">
              <a:rPr lang="en-US" smtClean="0"/>
              <a:t>‹#›</a:t>
            </a:fld>
            <a:endParaRPr lang="en-US"/>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69176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87B9EB-8124-4FED-A4DC-BE4B0CC78498}" type="datetimeFigureOut">
              <a:rPr lang="en-US" smtClean="0"/>
              <a:t>11/21/2023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C7D994-1592-4FD7-8987-532FBA9A43F8}" type="slidenum">
              <a:rPr lang="en-US" smtClean="0"/>
              <a:t>‹#›</a:t>
            </a:fld>
            <a:endParaRPr lang="en-US"/>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59392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87B9EB-8124-4FED-A4DC-BE4B0CC78498}" type="datetimeFigureOut">
              <a:rPr lang="en-US" smtClean="0"/>
              <a:t>11/21/2023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C7D994-1592-4FD7-8987-532FBA9A43F8}" type="slidenum">
              <a:rPr lang="en-US" smtClean="0"/>
              <a:t>‹#›</a:t>
            </a:fld>
            <a:endParaRPr lang="en-US"/>
          </a:p>
        </p:txBody>
      </p:sp>
      <p:sp>
        <p:nvSpPr>
          <p:cNvPr id="11" name="Rectangle 10"/>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758371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87B9EB-8124-4FED-A4DC-BE4B0CC78498}" type="datetimeFigureOut">
              <a:rPr lang="en-US" smtClean="0"/>
              <a:t>11/21/2023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C7D994-1592-4FD7-8987-532FBA9A43F8}" type="slidenum">
              <a:rPr lang="en-US" smtClean="0"/>
              <a:t>‹#›</a:t>
            </a:fld>
            <a:endParaRPr lang="en-US"/>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76344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7B9EB-8124-4FED-A4DC-BE4B0CC78498}" type="datetimeFigureOut">
              <a:rPr lang="en-US" smtClean="0"/>
              <a:t>11/21/2023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C7D994-1592-4FD7-8987-532FBA9A43F8}" type="slidenum">
              <a:rPr lang="en-US" smtClean="0"/>
              <a:t>‹#›</a:t>
            </a:fld>
            <a:endParaRPr lang="en-US"/>
          </a:p>
        </p:txBody>
      </p:sp>
      <p:sp>
        <p:nvSpPr>
          <p:cNvPr id="5" name="Rectangle 4"/>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3433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2800" b="1"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F87B9EB-8124-4FED-A4DC-BE4B0CC78498}" type="datetimeFigureOut">
              <a:rPr lang="en-US" smtClean="0"/>
              <a:t>11/21/2023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C7D994-1592-4FD7-8987-532FBA9A43F8}" type="slidenum">
              <a:rPr lang="en-US" smtClean="0"/>
              <a:t>‹#›</a:t>
            </a:fld>
            <a:endParaRPr lang="en-US"/>
          </a:p>
        </p:txBody>
      </p:sp>
    </p:spTree>
    <p:extLst>
      <p:ext uri="{BB962C8B-B14F-4D97-AF65-F5344CB8AC3E}">
        <p14:creationId xmlns:p14="http://schemas.microsoft.com/office/powerpoint/2010/main" val="25892447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1">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400" baseline="0">
                <a:solidFill>
                  <a:schemeClr val="bg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F87B9EB-8124-4FED-A4DC-BE4B0CC78498}" type="datetimeFigureOut">
              <a:rPr lang="en-US" smtClean="0"/>
              <a:t>11/21/2023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C7D994-1592-4FD7-8987-532FBA9A43F8}" type="slidenum">
              <a:rPr lang="en-US" smtClean="0"/>
              <a:t>‹#›</a:t>
            </a:fld>
            <a:endParaRPr lang="en-US"/>
          </a:p>
        </p:txBody>
      </p:sp>
    </p:spTree>
    <p:extLst>
      <p:ext uri="{BB962C8B-B14F-4D97-AF65-F5344CB8AC3E}">
        <p14:creationId xmlns:p14="http://schemas.microsoft.com/office/powerpoint/2010/main" val="105360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294198"/>
            <a:ext cx="9692640" cy="1397124"/>
          </a:xfrm>
          <a:prstGeom prst="rect">
            <a:avLst/>
          </a:prstGeom>
        </p:spPr>
        <p:txBody>
          <a:bodyPr vert="horz" lIns="91440" tIns="27432"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accent1">
                    <a:lumMod val="40000"/>
                    <a:lumOff val="60000"/>
                  </a:schemeClr>
                </a:solidFill>
              </a:defRPr>
            </a:lvl1pPr>
          </a:lstStyle>
          <a:p>
            <a:fld id="{9F87B9EB-8124-4FED-A4DC-BE4B0CC78498}" type="datetimeFigureOut">
              <a:rPr lang="en-US" smtClean="0"/>
              <a:t>11/21/2023</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accent1">
                    <a:lumMod val="40000"/>
                    <a:lumOff val="6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accent1">
                    <a:lumMod val="60000"/>
                    <a:lumOff val="40000"/>
                  </a:schemeClr>
                </a:solidFill>
                <a:latin typeface="+mj-lt"/>
              </a:defRPr>
            </a:lvl1pPr>
          </a:lstStyle>
          <a:p>
            <a:fld id="{EAC7D994-1592-4FD7-8987-532FBA9A43F8}" type="slidenum">
              <a:rPr lang="en-US" smtClean="0"/>
              <a:t>‹#›</a:t>
            </a:fld>
            <a:endParaRPr lang="en-US"/>
          </a:p>
        </p:txBody>
      </p:sp>
    </p:spTree>
    <p:extLst>
      <p:ext uri="{BB962C8B-B14F-4D97-AF65-F5344CB8AC3E}">
        <p14:creationId xmlns:p14="http://schemas.microsoft.com/office/powerpoint/2010/main" val="17271662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b="1" kern="1200" spc="-50" baseline="0">
          <a:solidFill>
            <a:schemeClr val="accent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pixabay.com/de/photos/facebook-social-media-kommunikation-2815970/" TargetMode="External"/><Relationship Id="rId3" Type="http://schemas.openxmlformats.org/officeDocument/2006/relationships/hyperlink" Target="https://www.flickr.com/photos/chadarizona/3251558885/" TargetMode="External"/><Relationship Id="rId7" Type="http://schemas.openxmlformats.org/officeDocument/2006/relationships/image" Target="../media/image13.jpg"/><Relationship Id="rId2" Type="http://schemas.openxmlformats.org/officeDocument/2006/relationships/image" Target="../media/image11.jpg"/><Relationship Id="rId1" Type="http://schemas.openxmlformats.org/officeDocument/2006/relationships/slideLayout" Target="../slideLayouts/slideLayout1.xml"/><Relationship Id="rId6" Type="http://schemas.openxmlformats.org/officeDocument/2006/relationships/hyperlink" Target="https://www.sunipeyk.com/medium-logosunu-ikonunu-yine-degistirdi/" TargetMode="External"/><Relationship Id="rId5" Type="http://schemas.openxmlformats.org/officeDocument/2006/relationships/image" Target="../media/image12.png"/><Relationship Id="rId4" Type="http://schemas.openxmlformats.org/officeDocument/2006/relationships/hyperlink" Target="https://creativecommons.org/licenses/by/3.0/"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hyperlink" Target="https://www.pexels.com/photo/microphone-open-mic-stage-stand-up-816257/" TargetMode="Externa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8" Type="http://schemas.openxmlformats.org/officeDocument/2006/relationships/hyperlink" Target="https://creativecommons.org/licenses/by-nc-nd/3.0/" TargetMode="External"/><Relationship Id="rId13" Type="http://schemas.openxmlformats.org/officeDocument/2006/relationships/hyperlink" Target="https://creativecommons.org/licenses/by-sa/3.0/" TargetMode="External"/><Relationship Id="rId3" Type="http://schemas.openxmlformats.org/officeDocument/2006/relationships/image" Target="../media/image5.jpg"/><Relationship Id="rId7" Type="http://schemas.openxmlformats.org/officeDocument/2006/relationships/hyperlink" Target="https://librodelosviernes.blogspot.com/2012/10/mientras-escribo-stephen-king.html" TargetMode="External"/><Relationship Id="rId12" Type="http://schemas.openxmlformats.org/officeDocument/2006/relationships/hyperlink" Target="https://commons.wikimedia.org/wiki/File:Taylor_Swift_(6966830273).jp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jpg"/><Relationship Id="rId11" Type="http://schemas.openxmlformats.org/officeDocument/2006/relationships/image" Target="../media/image8.jpg"/><Relationship Id="rId5" Type="http://schemas.openxmlformats.org/officeDocument/2006/relationships/hyperlink" Target="https://creativecommons.org/licenses/by-nc-sa/3.0/" TargetMode="External"/><Relationship Id="rId10" Type="http://schemas.openxmlformats.org/officeDocument/2006/relationships/hyperlink" Target="https://www.blogletras.com/2019/11/maya-angelou-arte-de-ter-razao-na.html" TargetMode="External"/><Relationship Id="rId4" Type="http://schemas.openxmlformats.org/officeDocument/2006/relationships/hyperlink" Target="https://www.buala.org/pt/cidade/o-renascimento-do-harlem-uma-nova-identidade-afro-americana" TargetMode="External"/><Relationship Id="rId9"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042950-E66C-9CF4-A917-488019161FCA}"/>
              </a:ext>
            </a:extLst>
          </p:cNvPr>
          <p:cNvSpPr txBox="1"/>
          <p:nvPr/>
        </p:nvSpPr>
        <p:spPr>
          <a:xfrm>
            <a:off x="493059" y="253961"/>
            <a:ext cx="11111691" cy="461665"/>
          </a:xfrm>
          <a:prstGeom prst="rect">
            <a:avLst/>
          </a:prstGeom>
          <a:noFill/>
        </p:spPr>
        <p:txBody>
          <a:bodyPr wrap="square" rtlCol="0">
            <a:spAutoFit/>
          </a:bodyPr>
          <a:lstStyle/>
          <a:p>
            <a:r>
              <a:rPr lang="en-US" sz="2400" dirty="0"/>
              <a:t>Web Programming Final Pitch </a:t>
            </a:r>
          </a:p>
        </p:txBody>
      </p:sp>
      <p:sp>
        <p:nvSpPr>
          <p:cNvPr id="6" name="TextBox 5">
            <a:extLst>
              <a:ext uri="{FF2B5EF4-FFF2-40B4-BE49-F238E27FC236}">
                <a16:creationId xmlns:a16="http://schemas.microsoft.com/office/drawing/2014/main" id="{11381C8D-DA3E-1708-3344-7FAD799110E0}"/>
              </a:ext>
            </a:extLst>
          </p:cNvPr>
          <p:cNvSpPr txBox="1"/>
          <p:nvPr/>
        </p:nvSpPr>
        <p:spPr>
          <a:xfrm>
            <a:off x="0" y="1425390"/>
            <a:ext cx="10757647" cy="364395"/>
          </a:xfrm>
          <a:prstGeom prst="rect">
            <a:avLst/>
          </a:prstGeom>
          <a:noFill/>
        </p:spPr>
        <p:txBody>
          <a:bodyPr wrap="square" rtlCol="0">
            <a:spAutoFit/>
          </a:bodyPr>
          <a:lstStyle/>
          <a:p>
            <a:pPr marR="0" lvl="1">
              <a:lnSpc>
                <a:spcPct val="107000"/>
              </a:lnSpc>
              <a:spcBef>
                <a:spcPts val="0"/>
              </a:spcBef>
              <a:spcAft>
                <a:spcPts val="800"/>
              </a:spcAft>
            </a:pPr>
            <a:r>
              <a:rPr lang="en-US" sz="1800" kern="100" dirty="0">
                <a:effectLst/>
                <a:latin typeface="Century Schoolbook (Body)"/>
                <a:ea typeface="Calibri" panose="020F0502020204030204" pitchFamily="34" charset="0"/>
                <a:cs typeface="Times New Roman" panose="02020603050405020304" pitchFamily="18" charset="0"/>
              </a:rPr>
              <a:t>Team: </a:t>
            </a:r>
            <a:r>
              <a:rPr lang="en-US" sz="1800" kern="100" dirty="0" err="1">
                <a:effectLst/>
                <a:latin typeface="Century Schoolbook (Body)"/>
                <a:ea typeface="Calibri" panose="020F0502020204030204" pitchFamily="34" charset="0"/>
                <a:cs typeface="Times New Roman" panose="02020603050405020304" pitchFamily="18" charset="0"/>
              </a:rPr>
              <a:t>Matei</a:t>
            </a:r>
            <a:r>
              <a:rPr lang="en-US" sz="1800" kern="100" dirty="0">
                <a:effectLst/>
                <a:latin typeface="Century Schoolbook (Body)"/>
                <a:ea typeface="Calibri" panose="020F0502020204030204" pitchFamily="34" charset="0"/>
                <a:cs typeface="Times New Roman" panose="02020603050405020304" pitchFamily="18" charset="0"/>
              </a:rPr>
              <a:t> </a:t>
            </a:r>
            <a:r>
              <a:rPr lang="en-US" sz="1800" kern="100" dirty="0" err="1">
                <a:effectLst/>
                <a:latin typeface="Century Schoolbook (Body)"/>
                <a:ea typeface="Calibri" panose="020F0502020204030204" pitchFamily="34" charset="0"/>
                <a:cs typeface="Times New Roman" panose="02020603050405020304" pitchFamily="18" charset="0"/>
              </a:rPr>
              <a:t>Moldoveanu</a:t>
            </a:r>
            <a:r>
              <a:rPr lang="en-US" sz="1800" kern="100" dirty="0">
                <a:effectLst/>
                <a:latin typeface="Century Schoolbook (Body)"/>
                <a:ea typeface="Calibri" panose="020F0502020204030204" pitchFamily="34" charset="0"/>
                <a:cs typeface="Times New Roman" panose="02020603050405020304" pitchFamily="18" charset="0"/>
              </a:rPr>
              <a:t>, Angelo </a:t>
            </a:r>
            <a:r>
              <a:rPr lang="en-US" sz="1800" kern="100" dirty="0" err="1">
                <a:effectLst/>
                <a:latin typeface="Century Schoolbook (Body)"/>
                <a:ea typeface="Calibri" panose="020F0502020204030204" pitchFamily="34" charset="0"/>
                <a:cs typeface="Times New Roman" panose="02020603050405020304" pitchFamily="18" charset="0"/>
              </a:rPr>
              <a:t>Saez</a:t>
            </a:r>
            <a:r>
              <a:rPr lang="en-US" sz="1800" kern="100" dirty="0">
                <a:effectLst/>
                <a:latin typeface="Century Schoolbook (Body)"/>
                <a:ea typeface="Calibri" panose="020F0502020204030204" pitchFamily="34" charset="0"/>
                <a:cs typeface="Times New Roman" panose="02020603050405020304" pitchFamily="18" charset="0"/>
              </a:rPr>
              <a:t>, Zachary </a:t>
            </a:r>
            <a:r>
              <a:rPr lang="en-US" sz="1800" kern="100" dirty="0" err="1">
                <a:effectLst/>
                <a:latin typeface="Century Schoolbook (Body)"/>
                <a:ea typeface="Calibri" panose="020F0502020204030204" pitchFamily="34" charset="0"/>
                <a:cs typeface="Times New Roman" panose="02020603050405020304" pitchFamily="18" charset="0"/>
              </a:rPr>
              <a:t>Scarpati</a:t>
            </a:r>
            <a:r>
              <a:rPr lang="en-US" sz="1800" kern="100" dirty="0">
                <a:effectLst/>
                <a:latin typeface="Century Schoolbook (Body)"/>
                <a:ea typeface="Calibri" panose="020F0502020204030204" pitchFamily="34" charset="0"/>
                <a:cs typeface="Times New Roman" panose="02020603050405020304" pitchFamily="18" charset="0"/>
              </a:rPr>
              <a:t>, Steven Vazquez</a:t>
            </a:r>
          </a:p>
        </p:txBody>
      </p:sp>
      <p:pic>
        <p:nvPicPr>
          <p:cNvPr id="3" name="Picture 2" descr="Close-up of woman's hands typing and using a trackpad on a laptop with mug">
            <a:extLst>
              <a:ext uri="{FF2B5EF4-FFF2-40B4-BE49-F238E27FC236}">
                <a16:creationId xmlns:a16="http://schemas.microsoft.com/office/drawing/2014/main" id="{AC503A26-548F-DAAA-A78D-D6D62EC190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644" y="2124635"/>
            <a:ext cx="10828295" cy="4331317"/>
          </a:xfrm>
          <a:prstGeom prst="rect">
            <a:avLst/>
          </a:prstGeom>
        </p:spPr>
      </p:pic>
    </p:spTree>
    <p:extLst>
      <p:ext uri="{BB962C8B-B14F-4D97-AF65-F5344CB8AC3E}">
        <p14:creationId xmlns:p14="http://schemas.microsoft.com/office/powerpoint/2010/main" val="3750250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042950-E66C-9CF4-A917-488019161FCA}"/>
              </a:ext>
            </a:extLst>
          </p:cNvPr>
          <p:cNvSpPr txBox="1"/>
          <p:nvPr/>
        </p:nvSpPr>
        <p:spPr>
          <a:xfrm>
            <a:off x="493059" y="253961"/>
            <a:ext cx="11111691" cy="455125"/>
          </a:xfrm>
          <a:prstGeom prst="rect">
            <a:avLst/>
          </a:prstGeom>
          <a:noFill/>
        </p:spPr>
        <p:txBody>
          <a:bodyPr wrap="square" rtlCol="0">
            <a:spAutoFit/>
          </a:bodyPr>
          <a:lstStyle/>
          <a:p>
            <a:pPr marR="0" lvl="0">
              <a:lnSpc>
                <a:spcPct val="107000"/>
              </a:lnSpc>
              <a:spcBef>
                <a:spcPts val="0"/>
              </a:spcBef>
              <a:spcAft>
                <a:spcPts val="800"/>
              </a:spcAft>
            </a:pPr>
            <a:r>
              <a:rPr lang="en-US" sz="2400" kern="100" dirty="0">
                <a:effectLst/>
                <a:latin typeface="Century Schoolbook (Body)"/>
                <a:ea typeface="Calibri" panose="020F0502020204030204" pitchFamily="34" charset="0"/>
                <a:cs typeface="Times New Roman" panose="02020603050405020304" pitchFamily="18" charset="0"/>
              </a:rPr>
              <a:t>Who are my competitors?</a:t>
            </a:r>
          </a:p>
        </p:txBody>
      </p:sp>
      <p:sp>
        <p:nvSpPr>
          <p:cNvPr id="6" name="TextBox 5">
            <a:extLst>
              <a:ext uri="{FF2B5EF4-FFF2-40B4-BE49-F238E27FC236}">
                <a16:creationId xmlns:a16="http://schemas.microsoft.com/office/drawing/2014/main" id="{11381C8D-DA3E-1708-3344-7FAD799110E0}"/>
              </a:ext>
            </a:extLst>
          </p:cNvPr>
          <p:cNvSpPr txBox="1"/>
          <p:nvPr/>
        </p:nvSpPr>
        <p:spPr>
          <a:xfrm>
            <a:off x="0" y="1416425"/>
            <a:ext cx="10757647" cy="1549848"/>
          </a:xfrm>
          <a:prstGeom prst="rect">
            <a:avLst/>
          </a:prstGeom>
          <a:noFill/>
        </p:spPr>
        <p:txBody>
          <a:bodyPr wrap="square" rtlCol="0">
            <a:spAutoFit/>
          </a:bodyPr>
          <a:lstStyle/>
          <a:p>
            <a:pPr marL="742950" marR="0" lvl="1" indent="-285750">
              <a:lnSpc>
                <a:spcPct val="107000"/>
              </a:lnSpc>
              <a:spcBef>
                <a:spcPts val="0"/>
              </a:spcBef>
              <a:spcAft>
                <a:spcPts val="0"/>
              </a:spcAft>
              <a:buFont typeface="Courier New" panose="02070309020205020404" pitchFamily="49" charset="0"/>
              <a:buChar char="o"/>
            </a:pPr>
            <a:r>
              <a:rPr lang="en-US" sz="1800" kern="100" dirty="0">
                <a:effectLst/>
                <a:latin typeface="Century Schoolbook (Body)"/>
                <a:ea typeface="Calibri" panose="020F0502020204030204" pitchFamily="34" charset="0"/>
                <a:cs typeface="Calibri" panose="020F0502020204030204" pitchFamily="34" charset="0"/>
              </a:rPr>
              <a:t>Sites like Tumblr.com, Medium.com, AllPoetry.com, cater to artists and offer similar services but do not allow the user to create events to host social gatherings. </a:t>
            </a:r>
          </a:p>
          <a:p>
            <a:pPr marL="742950" marR="0" lvl="1" indent="-285750">
              <a:lnSpc>
                <a:spcPct val="107000"/>
              </a:lnSpc>
              <a:spcBef>
                <a:spcPts val="0"/>
              </a:spcBef>
              <a:spcAft>
                <a:spcPts val="800"/>
              </a:spcAft>
              <a:buFont typeface="Courier New" panose="02070309020205020404" pitchFamily="49" charset="0"/>
              <a:buChar char="o"/>
            </a:pPr>
            <a:r>
              <a:rPr lang="en-US" sz="1800" kern="100" dirty="0">
                <a:effectLst/>
                <a:latin typeface="Century Schoolbook (Body)"/>
                <a:ea typeface="Calibri" panose="020F0502020204030204" pitchFamily="34" charset="0"/>
                <a:cs typeface="Calibri" panose="020F0502020204030204" pitchFamily="34" charset="0"/>
              </a:rPr>
              <a:t>Perhaps the closest thing is Facebook.com, which allows content to be shared and events created, but it’s branded as a social media site</a:t>
            </a:r>
            <a:r>
              <a:rPr lang="en-US" kern="100" dirty="0">
                <a:latin typeface="Century Schoolbook (Body)"/>
                <a:ea typeface="Calibri" panose="020F0502020204030204" pitchFamily="34" charset="0"/>
                <a:cs typeface="Calibri" panose="020F0502020204030204" pitchFamily="34" charset="0"/>
              </a:rPr>
              <a:t>. </a:t>
            </a:r>
            <a:r>
              <a:rPr lang="en-US" sz="1800" kern="100" dirty="0">
                <a:effectLst/>
                <a:latin typeface="Century Schoolbook (Body)"/>
                <a:ea typeface="Calibri" panose="020F0502020204030204" pitchFamily="34" charset="0"/>
                <a:cs typeface="Calibri" panose="020F0502020204030204" pitchFamily="34" charset="0"/>
              </a:rPr>
              <a:t>Literary purists or more focused creators may </a:t>
            </a:r>
            <a:r>
              <a:rPr lang="en-US" kern="100" dirty="0">
                <a:latin typeface="Century Schoolbook (Body)"/>
                <a:ea typeface="Calibri" panose="020F0502020204030204" pitchFamily="34" charset="0"/>
                <a:cs typeface="Calibri" panose="020F0502020204030204" pitchFamily="34" charset="0"/>
              </a:rPr>
              <a:t>look to a more dedicated site.</a:t>
            </a:r>
            <a:endParaRPr lang="en-US" sz="1800" kern="100" dirty="0">
              <a:effectLst/>
              <a:latin typeface="Century Schoolbook (Body)"/>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BD7F4B10-294B-30C5-B4DF-378389D50BB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59178" y="3429000"/>
            <a:ext cx="2775014" cy="2775014"/>
          </a:xfrm>
          <a:prstGeom prst="rect">
            <a:avLst/>
          </a:prstGeom>
        </p:spPr>
      </p:pic>
      <p:sp>
        <p:nvSpPr>
          <p:cNvPr id="5" name="TextBox 4">
            <a:extLst>
              <a:ext uri="{FF2B5EF4-FFF2-40B4-BE49-F238E27FC236}">
                <a16:creationId xmlns:a16="http://schemas.microsoft.com/office/drawing/2014/main" id="{7E3694FC-306B-3F00-122D-CE936ACA2D62}"/>
              </a:ext>
            </a:extLst>
          </p:cNvPr>
          <p:cNvSpPr txBox="1"/>
          <p:nvPr/>
        </p:nvSpPr>
        <p:spPr>
          <a:xfrm>
            <a:off x="859178" y="6336008"/>
            <a:ext cx="2775014" cy="369332"/>
          </a:xfrm>
          <a:prstGeom prst="rect">
            <a:avLst/>
          </a:prstGeom>
          <a:noFill/>
        </p:spPr>
        <p:txBody>
          <a:bodyPr wrap="square" rtlCol="0">
            <a:spAutoFit/>
          </a:bodyPr>
          <a:lstStyle/>
          <a:p>
            <a:r>
              <a:rPr lang="en-US" sz="900">
                <a:hlinkClick r:id="rId3" tooltip="https://www.flickr.com/photos/chadarizona/3251558885/"/>
              </a:rPr>
              <a:t>This Photo</a:t>
            </a:r>
            <a:r>
              <a:rPr lang="en-US" sz="900"/>
              <a:t> by Unknown Author is licensed under </a:t>
            </a:r>
            <a:r>
              <a:rPr lang="en-US" sz="900">
                <a:hlinkClick r:id="rId4" tooltip="https://creativecommons.org/licenses/by/3.0/"/>
              </a:rPr>
              <a:t>CC BY</a:t>
            </a:r>
            <a:endParaRPr lang="en-US" sz="900"/>
          </a:p>
        </p:txBody>
      </p:sp>
      <p:pic>
        <p:nvPicPr>
          <p:cNvPr id="8" name="Picture 7" descr="A white letter in a black circle">
            <a:extLst>
              <a:ext uri="{FF2B5EF4-FFF2-40B4-BE49-F238E27FC236}">
                <a16:creationId xmlns:a16="http://schemas.microsoft.com/office/drawing/2014/main" id="{2CACB68D-2D7D-BF58-5DA7-68C8E747695E}"/>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25585" r="25586"/>
          <a:stretch/>
        </p:blipFill>
        <p:spPr>
          <a:xfrm>
            <a:off x="4562497" y="3429000"/>
            <a:ext cx="2775015" cy="2775014"/>
          </a:xfrm>
          <a:prstGeom prst="rect">
            <a:avLst/>
          </a:prstGeom>
        </p:spPr>
      </p:pic>
      <p:sp>
        <p:nvSpPr>
          <p:cNvPr id="9" name="TextBox 8">
            <a:extLst>
              <a:ext uri="{FF2B5EF4-FFF2-40B4-BE49-F238E27FC236}">
                <a16:creationId xmlns:a16="http://schemas.microsoft.com/office/drawing/2014/main" id="{283A0FCB-CEBF-1530-2203-48BF562A5BC3}"/>
              </a:ext>
            </a:extLst>
          </p:cNvPr>
          <p:cNvSpPr txBox="1"/>
          <p:nvPr/>
        </p:nvSpPr>
        <p:spPr>
          <a:xfrm>
            <a:off x="4562496" y="6204014"/>
            <a:ext cx="2775015" cy="369332"/>
          </a:xfrm>
          <a:prstGeom prst="rect">
            <a:avLst/>
          </a:prstGeom>
          <a:noFill/>
        </p:spPr>
        <p:txBody>
          <a:bodyPr wrap="square" rtlCol="0">
            <a:spAutoFit/>
          </a:bodyPr>
          <a:lstStyle/>
          <a:p>
            <a:r>
              <a:rPr lang="en-US" sz="900" dirty="0">
                <a:hlinkClick r:id="rId6" tooltip="https://www.sunipeyk.com/medium-logosunu-ikonunu-yine-degistirdi/"/>
              </a:rPr>
              <a:t>This Photo</a:t>
            </a:r>
            <a:r>
              <a:rPr lang="en-US" sz="900" dirty="0"/>
              <a:t> by Unknown Author is licensed under </a:t>
            </a:r>
            <a:r>
              <a:rPr lang="en-US" sz="900" dirty="0">
                <a:hlinkClick r:id="rId4" tooltip="https://creativecommons.org/licenses/by/3.0/"/>
              </a:rPr>
              <a:t>CC BY</a:t>
            </a:r>
            <a:endParaRPr lang="en-US" sz="900" dirty="0"/>
          </a:p>
        </p:txBody>
      </p:sp>
      <p:pic>
        <p:nvPicPr>
          <p:cNvPr id="15" name="Picture 14" descr="A blue square with a white letter f">
            <a:extLst>
              <a:ext uri="{FF2B5EF4-FFF2-40B4-BE49-F238E27FC236}">
                <a16:creationId xmlns:a16="http://schemas.microsoft.com/office/drawing/2014/main" id="{83CBFC73-4A0C-5E19-718F-F2DD550839F8}"/>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8165231" y="3429001"/>
            <a:ext cx="2775013" cy="2775013"/>
          </a:xfrm>
          <a:prstGeom prst="rect">
            <a:avLst/>
          </a:prstGeom>
        </p:spPr>
      </p:pic>
    </p:spTree>
    <p:extLst>
      <p:ext uri="{BB962C8B-B14F-4D97-AF65-F5344CB8AC3E}">
        <p14:creationId xmlns:p14="http://schemas.microsoft.com/office/powerpoint/2010/main" val="82217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042950-E66C-9CF4-A917-488019161FCA}"/>
              </a:ext>
            </a:extLst>
          </p:cNvPr>
          <p:cNvSpPr txBox="1"/>
          <p:nvPr/>
        </p:nvSpPr>
        <p:spPr>
          <a:xfrm>
            <a:off x="493059" y="155350"/>
            <a:ext cx="11111691" cy="455125"/>
          </a:xfrm>
          <a:prstGeom prst="rect">
            <a:avLst/>
          </a:prstGeom>
          <a:noFill/>
        </p:spPr>
        <p:txBody>
          <a:bodyPr wrap="square" rtlCol="0">
            <a:spAutoFit/>
          </a:bodyPr>
          <a:lstStyle/>
          <a:p>
            <a:pPr marR="0" lvl="0">
              <a:lnSpc>
                <a:spcPct val="107000"/>
              </a:lnSpc>
              <a:spcBef>
                <a:spcPts val="0"/>
              </a:spcBef>
              <a:spcAft>
                <a:spcPts val="800"/>
              </a:spcAft>
            </a:pPr>
            <a:r>
              <a:rPr lang="en-US" sz="2400" kern="100" dirty="0">
                <a:effectLst/>
                <a:latin typeface="Century Schoolbook (Body)"/>
                <a:ea typeface="Calibri" panose="020F0502020204030204" pitchFamily="34" charset="0"/>
                <a:cs typeface="Times New Roman" panose="02020603050405020304" pitchFamily="18" charset="0"/>
              </a:rPr>
              <a:t>Conclusion</a:t>
            </a:r>
          </a:p>
        </p:txBody>
      </p:sp>
      <p:sp>
        <p:nvSpPr>
          <p:cNvPr id="6" name="TextBox 5">
            <a:extLst>
              <a:ext uri="{FF2B5EF4-FFF2-40B4-BE49-F238E27FC236}">
                <a16:creationId xmlns:a16="http://schemas.microsoft.com/office/drawing/2014/main" id="{11381C8D-DA3E-1708-3344-7FAD799110E0}"/>
              </a:ext>
            </a:extLst>
          </p:cNvPr>
          <p:cNvSpPr txBox="1"/>
          <p:nvPr/>
        </p:nvSpPr>
        <p:spPr>
          <a:xfrm>
            <a:off x="0" y="1416425"/>
            <a:ext cx="10757647" cy="671915"/>
          </a:xfrm>
          <a:prstGeom prst="rect">
            <a:avLst/>
          </a:prstGeom>
          <a:noFill/>
        </p:spPr>
        <p:txBody>
          <a:bodyPr wrap="square" rtlCol="0">
            <a:spAutoFit/>
          </a:bodyPr>
          <a:lstStyle/>
          <a:p>
            <a:pPr marR="0" lvl="1">
              <a:lnSpc>
                <a:spcPct val="107000"/>
              </a:lnSpc>
              <a:spcBef>
                <a:spcPts val="0"/>
              </a:spcBef>
              <a:spcAft>
                <a:spcPts val="800"/>
              </a:spcAft>
            </a:pPr>
            <a:r>
              <a:rPr lang="en-US" kern="100" dirty="0">
                <a:effectLst/>
                <a:latin typeface="+mj-lt"/>
                <a:ea typeface="Calibri" panose="020F0502020204030204" pitchFamily="34" charset="0"/>
                <a:cs typeface="Times New Roman" panose="02020603050405020304" pitchFamily="18" charset="0"/>
              </a:rPr>
              <a:t>Thank you very much on behalf of my team. We are happy to answer any follow up questions or concerns and thank you for your time!</a:t>
            </a:r>
          </a:p>
        </p:txBody>
      </p:sp>
      <p:pic>
        <p:nvPicPr>
          <p:cNvPr id="3" name="Picture 2" descr="Question mark against red wall">
            <a:extLst>
              <a:ext uri="{FF2B5EF4-FFF2-40B4-BE49-F238E27FC236}">
                <a16:creationId xmlns:a16="http://schemas.microsoft.com/office/drawing/2014/main" id="{2B25FAF1-493A-7566-AD68-2C5CB1B01A23}"/>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4500" y="2268069"/>
            <a:ext cx="10851029" cy="3908613"/>
          </a:xfrm>
          <a:prstGeom prst="rect">
            <a:avLst/>
          </a:prstGeom>
        </p:spPr>
      </p:pic>
    </p:spTree>
    <p:extLst>
      <p:ext uri="{BB962C8B-B14F-4D97-AF65-F5344CB8AC3E}">
        <p14:creationId xmlns:p14="http://schemas.microsoft.com/office/powerpoint/2010/main" val="1606075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042950-E66C-9CF4-A917-488019161FCA}"/>
              </a:ext>
            </a:extLst>
          </p:cNvPr>
          <p:cNvSpPr txBox="1"/>
          <p:nvPr/>
        </p:nvSpPr>
        <p:spPr>
          <a:xfrm>
            <a:off x="493059" y="253961"/>
            <a:ext cx="11111691" cy="461665"/>
          </a:xfrm>
          <a:prstGeom prst="rect">
            <a:avLst/>
          </a:prstGeom>
          <a:noFill/>
        </p:spPr>
        <p:txBody>
          <a:bodyPr wrap="square" rtlCol="0">
            <a:spAutoFit/>
          </a:bodyPr>
          <a:lstStyle/>
          <a:p>
            <a:r>
              <a:rPr lang="en-US" sz="2400" dirty="0"/>
              <a:t>Application Introduction and Description</a:t>
            </a:r>
          </a:p>
        </p:txBody>
      </p:sp>
      <p:sp>
        <p:nvSpPr>
          <p:cNvPr id="6" name="TextBox 5">
            <a:extLst>
              <a:ext uri="{FF2B5EF4-FFF2-40B4-BE49-F238E27FC236}">
                <a16:creationId xmlns:a16="http://schemas.microsoft.com/office/drawing/2014/main" id="{11381C8D-DA3E-1708-3344-7FAD799110E0}"/>
              </a:ext>
            </a:extLst>
          </p:cNvPr>
          <p:cNvSpPr txBox="1"/>
          <p:nvPr/>
        </p:nvSpPr>
        <p:spPr>
          <a:xfrm>
            <a:off x="0" y="1416425"/>
            <a:ext cx="10757647" cy="2153731"/>
          </a:xfrm>
          <a:prstGeom prst="rect">
            <a:avLst/>
          </a:prstGeom>
          <a:noFill/>
        </p:spPr>
        <p:txBody>
          <a:bodyPr wrap="square" rtlCol="0">
            <a:spAutoFit/>
          </a:bodyPr>
          <a:lstStyle/>
          <a:p>
            <a:pPr marR="0" lvl="1">
              <a:lnSpc>
                <a:spcPct val="107000"/>
              </a:lnSpc>
              <a:spcBef>
                <a:spcPts val="0"/>
              </a:spcBef>
              <a:spcAft>
                <a:spcPts val="800"/>
              </a:spcAft>
            </a:pPr>
            <a:r>
              <a:rPr lang="en-US" kern="100" dirty="0">
                <a:latin typeface="Century Schoolbook (Body)"/>
                <a:ea typeface="Calibri" panose="020F0502020204030204" pitchFamily="34" charset="0"/>
                <a:cs typeface="Times New Roman" panose="02020603050405020304" pitchFamily="18" charset="0"/>
              </a:rPr>
              <a:t>I</a:t>
            </a:r>
            <a:r>
              <a:rPr lang="en-US" sz="1800" kern="100" dirty="0">
                <a:effectLst/>
                <a:latin typeface="Century Schoolbook (Body)"/>
                <a:ea typeface="Calibri" panose="020F0502020204030204" pitchFamily="34" charset="0"/>
                <a:cs typeface="Times New Roman" panose="02020603050405020304" pitchFamily="18" charset="0"/>
              </a:rPr>
              <a:t>magine you have an undying, forever burning passion for words whether its prose or non-fiction, an article or a short story. Perhaps you are a novice novelist looking to gain feedback or engage with like minded individuals? Are you hungry to write? Do you crave feedback? Do you love literature of all varieties? Do you want to gather with other creators and artists alike? If any of these questions or possibilities peak your interest, then look no further! Our site will provide a platform for lovers of words to flourish. If you are a writer, your words will have the opportunity to be read by minds with a common love for literature. </a:t>
            </a:r>
          </a:p>
        </p:txBody>
      </p:sp>
      <p:pic>
        <p:nvPicPr>
          <p:cNvPr id="3" name="Picture 2" descr="Person reading book">
            <a:extLst>
              <a:ext uri="{FF2B5EF4-FFF2-40B4-BE49-F238E27FC236}">
                <a16:creationId xmlns:a16="http://schemas.microsoft.com/office/drawing/2014/main" id="{F206BE8F-F4FE-BC67-8DA8-00FC7D54BC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776" y="4090911"/>
            <a:ext cx="3458135" cy="2305423"/>
          </a:xfrm>
          <a:prstGeom prst="rect">
            <a:avLst/>
          </a:prstGeom>
        </p:spPr>
      </p:pic>
      <p:pic>
        <p:nvPicPr>
          <p:cNvPr id="7" name="Picture 6" descr="Closeup of hand pointing to line in book">
            <a:extLst>
              <a:ext uri="{FF2B5EF4-FFF2-40B4-BE49-F238E27FC236}">
                <a16:creationId xmlns:a16="http://schemas.microsoft.com/office/drawing/2014/main" id="{1EE316A7-0646-CA43-9914-AB2A1C5D60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8418" y="4090910"/>
            <a:ext cx="3458136" cy="2305424"/>
          </a:xfrm>
          <a:prstGeom prst="rect">
            <a:avLst/>
          </a:prstGeom>
        </p:spPr>
      </p:pic>
      <p:pic>
        <p:nvPicPr>
          <p:cNvPr id="9" name="Picture 8" descr="A stage with a blue and purple light&#10;&#10;Description automatically generated">
            <a:extLst>
              <a:ext uri="{FF2B5EF4-FFF2-40B4-BE49-F238E27FC236}">
                <a16:creationId xmlns:a16="http://schemas.microsoft.com/office/drawing/2014/main" id="{A2369162-5B61-D1D0-EC00-BAB64A63E150}"/>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r="25000"/>
          <a:stretch/>
        </p:blipFill>
        <p:spPr>
          <a:xfrm>
            <a:off x="7732061" y="4090911"/>
            <a:ext cx="3458135" cy="2305423"/>
          </a:xfrm>
          <a:prstGeom prst="rect">
            <a:avLst/>
          </a:prstGeom>
        </p:spPr>
      </p:pic>
    </p:spTree>
    <p:extLst>
      <p:ext uri="{BB962C8B-B14F-4D97-AF65-F5344CB8AC3E}">
        <p14:creationId xmlns:p14="http://schemas.microsoft.com/office/powerpoint/2010/main" val="37546833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042950-E66C-9CF4-A917-488019161FCA}"/>
              </a:ext>
            </a:extLst>
          </p:cNvPr>
          <p:cNvSpPr txBox="1"/>
          <p:nvPr/>
        </p:nvSpPr>
        <p:spPr>
          <a:xfrm>
            <a:off x="493059" y="253961"/>
            <a:ext cx="11111691" cy="461665"/>
          </a:xfrm>
          <a:prstGeom prst="rect">
            <a:avLst/>
          </a:prstGeom>
          <a:noFill/>
        </p:spPr>
        <p:txBody>
          <a:bodyPr wrap="square" rtlCol="0">
            <a:spAutoFit/>
          </a:bodyPr>
          <a:lstStyle/>
          <a:p>
            <a:r>
              <a:rPr lang="en-US" sz="2400" dirty="0"/>
              <a:t>Target User</a:t>
            </a:r>
          </a:p>
        </p:txBody>
      </p:sp>
      <p:sp>
        <p:nvSpPr>
          <p:cNvPr id="6" name="TextBox 5">
            <a:extLst>
              <a:ext uri="{FF2B5EF4-FFF2-40B4-BE49-F238E27FC236}">
                <a16:creationId xmlns:a16="http://schemas.microsoft.com/office/drawing/2014/main" id="{11381C8D-DA3E-1708-3344-7FAD799110E0}"/>
              </a:ext>
            </a:extLst>
          </p:cNvPr>
          <p:cNvSpPr txBox="1"/>
          <p:nvPr/>
        </p:nvSpPr>
        <p:spPr>
          <a:xfrm>
            <a:off x="0" y="1416425"/>
            <a:ext cx="10757647" cy="1755032"/>
          </a:xfrm>
          <a:prstGeom prst="rect">
            <a:avLst/>
          </a:prstGeom>
          <a:noFill/>
        </p:spPr>
        <p:txBody>
          <a:bodyPr wrap="square" rtlCol="0">
            <a:spAutoFit/>
          </a:bodyPr>
          <a:lstStyle/>
          <a:p>
            <a:pPr marR="0" lvl="1">
              <a:lnSpc>
                <a:spcPct val="107000"/>
              </a:lnSpc>
              <a:spcBef>
                <a:spcPts val="0"/>
              </a:spcBef>
              <a:spcAft>
                <a:spcPts val="800"/>
              </a:spcAft>
            </a:pPr>
            <a:r>
              <a:rPr lang="en-US" sz="1800" kern="100" dirty="0">
                <a:effectLst/>
                <a:latin typeface="Century Schoolbook (Body)"/>
                <a:ea typeface="Calibri" panose="020F0502020204030204" pitchFamily="34" charset="0"/>
                <a:cs typeface="Times New Roman" panose="02020603050405020304" pitchFamily="18" charset="0"/>
              </a:rPr>
              <a:t>Our target user is anyone with a passion for words. Whether you’re a journalist, poet, novelist, song or screen writer, we hope to bring together all writers existing under the diaspora of literature and art, and foster a community filled with upliftment and muse. </a:t>
            </a:r>
          </a:p>
          <a:p>
            <a:pPr marR="0" lvl="1">
              <a:lnSpc>
                <a:spcPct val="107000"/>
              </a:lnSpc>
              <a:spcBef>
                <a:spcPts val="0"/>
              </a:spcBef>
              <a:spcAft>
                <a:spcPts val="800"/>
              </a:spcAft>
            </a:pPr>
            <a:endParaRPr lang="en-US" kern="100" dirty="0">
              <a:latin typeface="Century Schoolbook (Body)"/>
              <a:ea typeface="Calibri" panose="020F0502020204030204" pitchFamily="34" charset="0"/>
              <a:cs typeface="Times New Roman" panose="02020603050405020304" pitchFamily="18" charset="0"/>
            </a:endParaRPr>
          </a:p>
          <a:p>
            <a:pPr marR="0" lvl="1">
              <a:lnSpc>
                <a:spcPct val="107000"/>
              </a:lnSpc>
              <a:spcBef>
                <a:spcPts val="0"/>
              </a:spcBef>
              <a:spcAft>
                <a:spcPts val="800"/>
              </a:spcAft>
            </a:pPr>
            <a:endParaRPr lang="en-US" sz="1800" kern="100" dirty="0">
              <a:effectLst/>
              <a:latin typeface="Century Schoolbook (Body)"/>
              <a:ea typeface="Calibri" panose="020F0502020204030204" pitchFamily="34" charset="0"/>
              <a:cs typeface="Times New Roman" panose="02020603050405020304" pitchFamily="18" charset="0"/>
            </a:endParaRPr>
          </a:p>
        </p:txBody>
      </p:sp>
      <p:pic>
        <p:nvPicPr>
          <p:cNvPr id="8" name="Picture 7" descr="A person in a suit and tie&#10;&#10;Description automatically generated">
            <a:extLst>
              <a:ext uri="{FF2B5EF4-FFF2-40B4-BE49-F238E27FC236}">
                <a16:creationId xmlns:a16="http://schemas.microsoft.com/office/drawing/2014/main" id="{2C9A9975-935F-527A-14D9-E9603D9B4081}"/>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8352" r="7618"/>
          <a:stretch/>
        </p:blipFill>
        <p:spPr>
          <a:xfrm>
            <a:off x="3160831" y="3005235"/>
            <a:ext cx="2474259" cy="3342258"/>
          </a:xfrm>
          <a:prstGeom prst="rect">
            <a:avLst/>
          </a:prstGeom>
        </p:spPr>
      </p:pic>
      <p:sp>
        <p:nvSpPr>
          <p:cNvPr id="9" name="TextBox 8">
            <a:extLst>
              <a:ext uri="{FF2B5EF4-FFF2-40B4-BE49-F238E27FC236}">
                <a16:creationId xmlns:a16="http://schemas.microsoft.com/office/drawing/2014/main" id="{59FB8CF5-F74A-7278-D33A-B17EB737E1B0}"/>
              </a:ext>
            </a:extLst>
          </p:cNvPr>
          <p:cNvSpPr txBox="1"/>
          <p:nvPr/>
        </p:nvSpPr>
        <p:spPr>
          <a:xfrm>
            <a:off x="2981990" y="6353608"/>
            <a:ext cx="2474260" cy="369332"/>
          </a:xfrm>
          <a:prstGeom prst="rect">
            <a:avLst/>
          </a:prstGeom>
          <a:noFill/>
        </p:spPr>
        <p:txBody>
          <a:bodyPr wrap="square" rtlCol="0">
            <a:spAutoFit/>
          </a:bodyPr>
          <a:lstStyle/>
          <a:p>
            <a:r>
              <a:rPr lang="en-US" sz="900" dirty="0">
                <a:hlinkClick r:id="rId4" tooltip="https://www.buala.org/pt/cidade/o-renascimento-do-harlem-uma-nova-identidade-afro-americana"/>
              </a:rPr>
              <a:t>This Photo</a:t>
            </a:r>
            <a:r>
              <a:rPr lang="en-US" sz="900" dirty="0"/>
              <a:t> by Unknown Author is licensed under </a:t>
            </a:r>
            <a:r>
              <a:rPr lang="en-US" sz="900" dirty="0">
                <a:hlinkClick r:id="rId5" tooltip="https://creativecommons.org/licenses/by-nc-sa/3.0/"/>
              </a:rPr>
              <a:t>CC BY-SA-NC</a:t>
            </a:r>
            <a:endParaRPr lang="en-US" sz="900" dirty="0"/>
          </a:p>
        </p:txBody>
      </p:sp>
      <p:pic>
        <p:nvPicPr>
          <p:cNvPr id="11" name="Picture 10" descr="A person with his arms crossed">
            <a:extLst>
              <a:ext uri="{FF2B5EF4-FFF2-40B4-BE49-F238E27FC236}">
                <a16:creationId xmlns:a16="http://schemas.microsoft.com/office/drawing/2014/main" id="{137706E9-5C2C-467B-0B1C-BB372C4A046C}"/>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5990663" y="3000176"/>
            <a:ext cx="2201324" cy="3360800"/>
          </a:xfrm>
          <a:prstGeom prst="rect">
            <a:avLst/>
          </a:prstGeom>
        </p:spPr>
      </p:pic>
      <p:sp>
        <p:nvSpPr>
          <p:cNvPr id="12" name="TextBox 11">
            <a:extLst>
              <a:ext uri="{FF2B5EF4-FFF2-40B4-BE49-F238E27FC236}">
                <a16:creationId xmlns:a16="http://schemas.microsoft.com/office/drawing/2014/main" id="{F7D894BF-D4AF-32F5-E6DB-F22ADF747636}"/>
              </a:ext>
            </a:extLst>
          </p:cNvPr>
          <p:cNvSpPr txBox="1"/>
          <p:nvPr/>
        </p:nvSpPr>
        <p:spPr>
          <a:xfrm>
            <a:off x="5635090" y="6373207"/>
            <a:ext cx="2201324" cy="369332"/>
          </a:xfrm>
          <a:prstGeom prst="rect">
            <a:avLst/>
          </a:prstGeom>
          <a:noFill/>
        </p:spPr>
        <p:txBody>
          <a:bodyPr wrap="square" rtlCol="0">
            <a:spAutoFit/>
          </a:bodyPr>
          <a:lstStyle/>
          <a:p>
            <a:r>
              <a:rPr lang="en-US" sz="900" dirty="0">
                <a:hlinkClick r:id="rId7" tooltip="https://librodelosviernes.blogspot.com/2012/10/mientras-escribo-stephen-king.html"/>
              </a:rPr>
              <a:t>This Photo</a:t>
            </a:r>
            <a:r>
              <a:rPr lang="en-US" sz="900" dirty="0"/>
              <a:t> by Unknown Author is licensed under </a:t>
            </a:r>
            <a:r>
              <a:rPr lang="en-US" sz="900" dirty="0">
                <a:hlinkClick r:id="rId8" tooltip="https://creativecommons.org/licenses/by-nc-nd/3.0/"/>
              </a:rPr>
              <a:t>CC BY-NC-ND</a:t>
            </a:r>
            <a:endParaRPr lang="en-US" sz="900" dirty="0"/>
          </a:p>
        </p:txBody>
      </p:sp>
      <p:pic>
        <p:nvPicPr>
          <p:cNvPr id="14" name="Picture 13" descr="Medium shot of a person&#10;&#10;Description automatically generated">
            <a:extLst>
              <a:ext uri="{FF2B5EF4-FFF2-40B4-BE49-F238E27FC236}">
                <a16:creationId xmlns:a16="http://schemas.microsoft.com/office/drawing/2014/main" id="{D06DEA6D-5F6A-6A32-FD4A-3E1E1EAF4BCA}"/>
              </a:ext>
            </a:extLst>
          </p:cNvPr>
          <p:cNvPicPr>
            <a:picLocks noChangeAspect="1"/>
          </p:cNvPicPr>
          <p:nvPr/>
        </p:nvPicPr>
        <p:blipFill>
          <a:blip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612198" y="3018718"/>
            <a:ext cx="2244843" cy="3328775"/>
          </a:xfrm>
          <a:prstGeom prst="rect">
            <a:avLst/>
          </a:prstGeom>
        </p:spPr>
      </p:pic>
      <p:sp>
        <p:nvSpPr>
          <p:cNvPr id="15" name="TextBox 14">
            <a:extLst>
              <a:ext uri="{FF2B5EF4-FFF2-40B4-BE49-F238E27FC236}">
                <a16:creationId xmlns:a16="http://schemas.microsoft.com/office/drawing/2014/main" id="{6D004E1B-9E22-EDA3-C9FE-12B7CB7F9063}"/>
              </a:ext>
            </a:extLst>
          </p:cNvPr>
          <p:cNvSpPr txBox="1"/>
          <p:nvPr/>
        </p:nvSpPr>
        <p:spPr>
          <a:xfrm>
            <a:off x="612198" y="6360976"/>
            <a:ext cx="2244843" cy="369332"/>
          </a:xfrm>
          <a:prstGeom prst="rect">
            <a:avLst/>
          </a:prstGeom>
          <a:noFill/>
        </p:spPr>
        <p:txBody>
          <a:bodyPr wrap="square" rtlCol="0">
            <a:spAutoFit/>
          </a:bodyPr>
          <a:lstStyle/>
          <a:p>
            <a:r>
              <a:rPr lang="en-US" sz="900" dirty="0">
                <a:hlinkClick r:id="rId10" tooltip="https://www.blogletras.com/2019/11/maya-angelou-arte-de-ter-razao-na.html"/>
              </a:rPr>
              <a:t>This Photo</a:t>
            </a:r>
            <a:r>
              <a:rPr lang="en-US" sz="900" dirty="0"/>
              <a:t> by Unknown Author is licensed under </a:t>
            </a:r>
            <a:r>
              <a:rPr lang="en-US" sz="900" dirty="0">
                <a:hlinkClick r:id="rId8" tooltip="https://creativecommons.org/licenses/by-nc-nd/3.0/"/>
              </a:rPr>
              <a:t>CC BY-NC-ND</a:t>
            </a:r>
            <a:endParaRPr lang="en-US" sz="900" dirty="0"/>
          </a:p>
        </p:txBody>
      </p:sp>
      <p:pic>
        <p:nvPicPr>
          <p:cNvPr id="17" name="Picture 16" descr="A person with red lipstick and a gold dress">
            <a:extLst>
              <a:ext uri="{FF2B5EF4-FFF2-40B4-BE49-F238E27FC236}">
                <a16:creationId xmlns:a16="http://schemas.microsoft.com/office/drawing/2014/main" id="{EF4D9C4A-82C8-5DE2-517F-61AE2C05EA2C}"/>
              </a:ext>
            </a:extLst>
          </p:cNvPr>
          <p:cNvPicPr>
            <a:picLocks noChangeAspect="1"/>
          </p:cNvPicPr>
          <p:nvPr/>
        </p:nvPicPr>
        <p:blipFill rotWithShape="1">
          <a:blip r:embed="rId11">
            <a:extLst>
              <a:ext uri="{28A0092B-C50C-407E-A947-70E740481C1C}">
                <a14:useLocalDpi xmlns:a14="http://schemas.microsoft.com/office/drawing/2010/main" val="0"/>
              </a:ext>
              <a:ext uri="{837473B0-CC2E-450A-ABE3-18F120FF3D39}">
                <a1611:picAttrSrcUrl xmlns:a1611="http://schemas.microsoft.com/office/drawing/2016/11/main" r:id="rId12"/>
              </a:ext>
            </a:extLst>
          </a:blip>
          <a:srcRect l="24057" r="24772"/>
          <a:stretch/>
        </p:blipFill>
        <p:spPr>
          <a:xfrm>
            <a:off x="8554209" y="2996589"/>
            <a:ext cx="2587752" cy="3373031"/>
          </a:xfrm>
          <a:prstGeom prst="rect">
            <a:avLst/>
          </a:prstGeom>
        </p:spPr>
      </p:pic>
      <p:sp>
        <p:nvSpPr>
          <p:cNvPr id="18" name="TextBox 17">
            <a:extLst>
              <a:ext uri="{FF2B5EF4-FFF2-40B4-BE49-F238E27FC236}">
                <a16:creationId xmlns:a16="http://schemas.microsoft.com/office/drawing/2014/main" id="{99D01769-743A-6FD8-11D0-102B0E62C189}"/>
              </a:ext>
            </a:extLst>
          </p:cNvPr>
          <p:cNvSpPr txBox="1"/>
          <p:nvPr/>
        </p:nvSpPr>
        <p:spPr>
          <a:xfrm>
            <a:off x="8554209" y="6428071"/>
            <a:ext cx="2452357" cy="369332"/>
          </a:xfrm>
          <a:prstGeom prst="rect">
            <a:avLst/>
          </a:prstGeom>
          <a:noFill/>
        </p:spPr>
        <p:txBody>
          <a:bodyPr wrap="square" rtlCol="0">
            <a:spAutoFit/>
          </a:bodyPr>
          <a:lstStyle/>
          <a:p>
            <a:r>
              <a:rPr lang="en-US" sz="900" dirty="0">
                <a:hlinkClick r:id="rId12" tooltip="https://commons.wikimedia.org/wiki/File:Taylor_Swift_(6966830273).jpg"/>
              </a:rPr>
              <a:t>This Photo</a:t>
            </a:r>
            <a:r>
              <a:rPr lang="en-US" sz="900" dirty="0"/>
              <a:t> by Unknown Author is licensed under </a:t>
            </a:r>
            <a:r>
              <a:rPr lang="en-US" sz="900" dirty="0">
                <a:hlinkClick r:id="rId13" tooltip="https://creativecommons.org/licenses/by-sa/3.0/"/>
              </a:rPr>
              <a:t>CC BY-SA</a:t>
            </a:r>
            <a:endParaRPr lang="en-US" sz="900" dirty="0"/>
          </a:p>
        </p:txBody>
      </p:sp>
    </p:spTree>
    <p:extLst>
      <p:ext uri="{BB962C8B-B14F-4D97-AF65-F5344CB8AC3E}">
        <p14:creationId xmlns:p14="http://schemas.microsoft.com/office/powerpoint/2010/main" val="1457196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042950-E66C-9CF4-A917-488019161FCA}"/>
              </a:ext>
            </a:extLst>
          </p:cNvPr>
          <p:cNvSpPr txBox="1"/>
          <p:nvPr/>
        </p:nvSpPr>
        <p:spPr>
          <a:xfrm>
            <a:off x="493059" y="253961"/>
            <a:ext cx="11111691" cy="461665"/>
          </a:xfrm>
          <a:prstGeom prst="rect">
            <a:avLst/>
          </a:prstGeom>
          <a:noFill/>
        </p:spPr>
        <p:txBody>
          <a:bodyPr wrap="square" rtlCol="0">
            <a:spAutoFit/>
          </a:bodyPr>
          <a:lstStyle/>
          <a:p>
            <a:r>
              <a:rPr lang="en-US" sz="2400" dirty="0"/>
              <a:t>Core Features</a:t>
            </a:r>
          </a:p>
        </p:txBody>
      </p:sp>
      <p:sp>
        <p:nvSpPr>
          <p:cNvPr id="6" name="TextBox 5">
            <a:extLst>
              <a:ext uri="{FF2B5EF4-FFF2-40B4-BE49-F238E27FC236}">
                <a16:creationId xmlns:a16="http://schemas.microsoft.com/office/drawing/2014/main" id="{11381C8D-DA3E-1708-3344-7FAD799110E0}"/>
              </a:ext>
            </a:extLst>
          </p:cNvPr>
          <p:cNvSpPr txBox="1"/>
          <p:nvPr/>
        </p:nvSpPr>
        <p:spPr>
          <a:xfrm>
            <a:off x="493059" y="1075766"/>
            <a:ext cx="10757647" cy="3236848"/>
          </a:xfrm>
          <a:prstGeom prst="rect">
            <a:avLst/>
          </a:prstGeom>
          <a:noFill/>
        </p:spPr>
        <p:txBody>
          <a:bodyPr wrap="square" rtlCol="0">
            <a:spAutoFit/>
          </a:bodyPr>
          <a:lstStyle/>
          <a:p>
            <a:pPr marR="0" lvl="0">
              <a:lnSpc>
                <a:spcPct val="107000"/>
              </a:lnSpc>
              <a:spcBef>
                <a:spcPts val="0"/>
              </a:spcBef>
              <a:spcAft>
                <a:spcPts val="0"/>
              </a:spcAft>
            </a:pPr>
            <a:r>
              <a:rPr lang="en-US" sz="1800" kern="100" dirty="0">
                <a:effectLst/>
                <a:latin typeface="Century Schoolbook (Body)"/>
                <a:ea typeface="Calibri" panose="020F0502020204030204" pitchFamily="34" charset="0"/>
                <a:cs typeface="Times New Roman" panose="02020603050405020304" pitchFamily="18" charset="0"/>
              </a:rPr>
              <a:t>Core features of the application:</a:t>
            </a:r>
          </a:p>
          <a:p>
            <a:pPr marR="0" lvl="0">
              <a:lnSpc>
                <a:spcPct val="107000"/>
              </a:lnSpc>
              <a:spcBef>
                <a:spcPts val="0"/>
              </a:spcBef>
              <a:spcAft>
                <a:spcPts val="0"/>
              </a:spcAft>
            </a:pPr>
            <a:r>
              <a:rPr lang="en-US" kern="100" dirty="0">
                <a:latin typeface="Century Schoolbook (Body)"/>
                <a:ea typeface="Calibri" panose="020F0502020204030204" pitchFamily="34" charset="0"/>
                <a:cs typeface="Times New Roman" panose="02020603050405020304" pitchFamily="18" charset="0"/>
              </a:rPr>
              <a:t>-    A</a:t>
            </a:r>
            <a:r>
              <a:rPr lang="en-US" sz="1800" kern="100" dirty="0">
                <a:effectLst/>
                <a:latin typeface="Century Schoolbook (Body)"/>
                <a:ea typeface="Calibri" panose="020F0502020204030204" pitchFamily="34" charset="0"/>
                <a:cs typeface="Times New Roman" panose="02020603050405020304" pitchFamily="18" charset="0"/>
              </a:rPr>
              <a:t>llow the user to share and comment on content. </a:t>
            </a: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entury Schoolbook (Body)"/>
                <a:ea typeface="Calibri" panose="020F0502020204030204" pitchFamily="34" charset="0"/>
                <a:cs typeface="Times New Roman" panose="02020603050405020304" pitchFamily="18" charset="0"/>
              </a:rPr>
              <a:t>Allow the user to upvote and store that content as a favorite post.</a:t>
            </a:r>
          </a:p>
          <a:p>
            <a:pPr marL="342900" marR="0" lvl="0" indent="-342900">
              <a:lnSpc>
                <a:spcPct val="107000"/>
              </a:lnSpc>
              <a:spcBef>
                <a:spcPts val="0"/>
              </a:spcBef>
              <a:spcAft>
                <a:spcPts val="0"/>
              </a:spcAft>
              <a:buFont typeface="Calibri" panose="020F0502020204030204" pitchFamily="34" charset="0"/>
              <a:buChar char="-"/>
            </a:pPr>
            <a:r>
              <a:rPr lang="en-US" kern="100" dirty="0">
                <a:latin typeface="Century Schoolbook (Body)"/>
                <a:ea typeface="Calibri" panose="020F0502020204030204" pitchFamily="34" charset="0"/>
                <a:cs typeface="Times New Roman" panose="02020603050405020304" pitchFamily="18" charset="0"/>
              </a:rPr>
              <a:t>A</a:t>
            </a:r>
            <a:r>
              <a:rPr lang="en-US" sz="1800" kern="100" dirty="0">
                <a:effectLst/>
                <a:latin typeface="Century Schoolbook (Body)"/>
                <a:ea typeface="Calibri" panose="020F0502020204030204" pitchFamily="34" charset="0"/>
                <a:cs typeface="Times New Roman" panose="02020603050405020304" pitchFamily="18" charset="0"/>
              </a:rPr>
              <a:t>llow the user to view the latest or favorite posts of the day</a:t>
            </a:r>
            <a:r>
              <a:rPr lang="en-US" kern="100" dirty="0">
                <a:latin typeface="Century Schoolbook (Body)"/>
                <a:ea typeface="Calibri" panose="020F0502020204030204" pitchFamily="34" charset="0"/>
                <a:cs typeface="Times New Roman" panose="02020603050405020304" pitchFamily="18" charset="0"/>
              </a:rPr>
              <a:t> amongst all users.</a:t>
            </a:r>
            <a:endParaRPr lang="en-US" sz="1800" kern="100" dirty="0">
              <a:effectLst/>
              <a:latin typeface="Century Schoolbook (Body)"/>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Calibri" panose="020F0502020204030204" pitchFamily="34" charset="0"/>
              <a:buChar char="-"/>
            </a:pPr>
            <a:r>
              <a:rPr lang="en-US" sz="1800" kern="100" dirty="0">
                <a:effectLst/>
                <a:latin typeface="Century Schoolbook (Body)"/>
                <a:ea typeface="Calibri" panose="020F0502020204030204" pitchFamily="34" charset="0"/>
                <a:cs typeface="Times New Roman" panose="02020603050405020304" pitchFamily="18" charset="0"/>
              </a:rPr>
              <a:t>Posts will have a word frequency breakdown counting each word and number of occurrences in a post.</a:t>
            </a:r>
          </a:p>
          <a:p>
            <a:pPr marL="342900" marR="0" lvl="0" indent="-342900">
              <a:lnSpc>
                <a:spcPct val="107000"/>
              </a:lnSpc>
              <a:spcBef>
                <a:spcPts val="0"/>
              </a:spcBef>
              <a:spcAft>
                <a:spcPts val="0"/>
              </a:spcAft>
              <a:buFont typeface="Calibri" panose="020F0502020204030204" pitchFamily="34" charset="0"/>
              <a:buChar char="-"/>
            </a:pPr>
            <a:r>
              <a:rPr lang="en-US" kern="100" dirty="0">
                <a:latin typeface="Century Schoolbook (Body)"/>
                <a:ea typeface="Calibri" panose="020F0502020204030204" pitchFamily="34" charset="0"/>
                <a:cs typeface="Times New Roman" panose="02020603050405020304" pitchFamily="18" charset="0"/>
              </a:rPr>
              <a:t>A</a:t>
            </a:r>
            <a:r>
              <a:rPr lang="en-US" sz="1800" kern="100" dirty="0">
                <a:effectLst/>
                <a:latin typeface="Century Schoolbook (Body)"/>
                <a:ea typeface="Calibri" panose="020F0502020204030204" pitchFamily="34" charset="0"/>
                <a:cs typeface="Times New Roman" panose="02020603050405020304" pitchFamily="18" charset="0"/>
              </a:rPr>
              <a:t>llow users to create and share events.</a:t>
            </a: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entury Schoolbook (Body)"/>
                <a:ea typeface="Calibri" panose="020F0502020204030204" pitchFamily="34" charset="0"/>
                <a:cs typeface="Times New Roman" panose="02020603050405020304" pitchFamily="18" charset="0"/>
              </a:rPr>
              <a:t>When entering an event location, location field will attempt to search and auto-fill location.</a:t>
            </a:r>
          </a:p>
          <a:p>
            <a:pPr marR="0" lvl="1">
              <a:lnSpc>
                <a:spcPct val="107000"/>
              </a:lnSpc>
              <a:spcBef>
                <a:spcPts val="0"/>
              </a:spcBef>
              <a:spcAft>
                <a:spcPts val="800"/>
              </a:spcAft>
            </a:pPr>
            <a:endParaRPr lang="en-US" kern="100" dirty="0">
              <a:latin typeface="Century Schoolbook (Body)"/>
              <a:ea typeface="Calibri" panose="020F0502020204030204" pitchFamily="34" charset="0"/>
              <a:cs typeface="Times New Roman" panose="02020603050405020304" pitchFamily="18" charset="0"/>
            </a:endParaRPr>
          </a:p>
          <a:p>
            <a:pPr marR="0" lvl="1">
              <a:lnSpc>
                <a:spcPct val="107000"/>
              </a:lnSpc>
              <a:spcBef>
                <a:spcPts val="0"/>
              </a:spcBef>
              <a:spcAft>
                <a:spcPts val="800"/>
              </a:spcAft>
            </a:pPr>
            <a:endParaRPr lang="en-US" sz="1800" kern="100" dirty="0">
              <a:effectLst/>
              <a:latin typeface="Century Schoolbook (Body)"/>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62501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8B182967-35A2-2406-E000-6E57768B8FD7}"/>
              </a:ext>
            </a:extLst>
          </p:cNvPr>
          <p:cNvSpPr txBox="1"/>
          <p:nvPr/>
        </p:nvSpPr>
        <p:spPr>
          <a:xfrm>
            <a:off x="493059" y="253961"/>
            <a:ext cx="11111691" cy="461665"/>
          </a:xfrm>
          <a:prstGeom prst="rect">
            <a:avLst/>
          </a:prstGeom>
          <a:noFill/>
        </p:spPr>
        <p:txBody>
          <a:bodyPr wrap="square" rtlCol="0">
            <a:spAutoFit/>
          </a:bodyPr>
          <a:lstStyle/>
          <a:p>
            <a:r>
              <a:rPr lang="en-US" sz="2400" dirty="0"/>
              <a:t>Core Features Example View</a:t>
            </a:r>
          </a:p>
        </p:txBody>
      </p:sp>
      <p:pic>
        <p:nvPicPr>
          <p:cNvPr id="26" name="Picture 25">
            <a:extLst>
              <a:ext uri="{FF2B5EF4-FFF2-40B4-BE49-F238E27FC236}">
                <a16:creationId xmlns:a16="http://schemas.microsoft.com/office/drawing/2014/main" id="{6D859854-E489-E34A-BB31-5B80EB829ACC}"/>
              </a:ext>
            </a:extLst>
          </p:cNvPr>
          <p:cNvPicPr>
            <a:picLocks noChangeAspect="1"/>
          </p:cNvPicPr>
          <p:nvPr/>
        </p:nvPicPr>
        <p:blipFill>
          <a:blip r:embed="rId2"/>
          <a:stretch>
            <a:fillRect/>
          </a:stretch>
        </p:blipFill>
        <p:spPr>
          <a:xfrm>
            <a:off x="681053" y="871669"/>
            <a:ext cx="10408287" cy="5854661"/>
          </a:xfrm>
          <a:prstGeom prst="rect">
            <a:avLst/>
          </a:prstGeom>
        </p:spPr>
      </p:pic>
    </p:spTree>
    <p:extLst>
      <p:ext uri="{BB962C8B-B14F-4D97-AF65-F5344CB8AC3E}">
        <p14:creationId xmlns:p14="http://schemas.microsoft.com/office/powerpoint/2010/main" val="2843394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8B182967-35A2-2406-E000-6E57768B8FD7}"/>
              </a:ext>
            </a:extLst>
          </p:cNvPr>
          <p:cNvSpPr txBox="1"/>
          <p:nvPr/>
        </p:nvSpPr>
        <p:spPr>
          <a:xfrm>
            <a:off x="493059" y="253961"/>
            <a:ext cx="11111691" cy="461665"/>
          </a:xfrm>
          <a:prstGeom prst="rect">
            <a:avLst/>
          </a:prstGeom>
          <a:noFill/>
        </p:spPr>
        <p:txBody>
          <a:bodyPr wrap="square" rtlCol="0">
            <a:spAutoFit/>
          </a:bodyPr>
          <a:lstStyle/>
          <a:p>
            <a:r>
              <a:rPr lang="en-US" sz="2400" dirty="0"/>
              <a:t>Core Features Example View</a:t>
            </a:r>
          </a:p>
        </p:txBody>
      </p:sp>
      <p:pic>
        <p:nvPicPr>
          <p:cNvPr id="3" name="Picture 2">
            <a:extLst>
              <a:ext uri="{FF2B5EF4-FFF2-40B4-BE49-F238E27FC236}">
                <a16:creationId xmlns:a16="http://schemas.microsoft.com/office/drawing/2014/main" id="{CC04D320-C401-DAAF-21A4-A424FDB37A85}"/>
              </a:ext>
            </a:extLst>
          </p:cNvPr>
          <p:cNvPicPr>
            <a:picLocks noChangeAspect="1"/>
          </p:cNvPicPr>
          <p:nvPr/>
        </p:nvPicPr>
        <p:blipFill>
          <a:blip r:embed="rId2"/>
          <a:stretch>
            <a:fillRect/>
          </a:stretch>
        </p:blipFill>
        <p:spPr>
          <a:xfrm>
            <a:off x="645194" y="799951"/>
            <a:ext cx="10408287" cy="5854661"/>
          </a:xfrm>
          <a:prstGeom prst="rect">
            <a:avLst/>
          </a:prstGeom>
        </p:spPr>
      </p:pic>
    </p:spTree>
    <p:extLst>
      <p:ext uri="{BB962C8B-B14F-4D97-AF65-F5344CB8AC3E}">
        <p14:creationId xmlns:p14="http://schemas.microsoft.com/office/powerpoint/2010/main" val="3019474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042950-E66C-9CF4-A917-488019161FCA}"/>
              </a:ext>
            </a:extLst>
          </p:cNvPr>
          <p:cNvSpPr txBox="1"/>
          <p:nvPr/>
        </p:nvSpPr>
        <p:spPr>
          <a:xfrm>
            <a:off x="493059" y="253961"/>
            <a:ext cx="11111691" cy="461665"/>
          </a:xfrm>
          <a:prstGeom prst="rect">
            <a:avLst/>
          </a:prstGeom>
          <a:noFill/>
        </p:spPr>
        <p:txBody>
          <a:bodyPr wrap="square" rtlCol="0">
            <a:spAutoFit/>
          </a:bodyPr>
          <a:lstStyle/>
          <a:p>
            <a:r>
              <a:rPr lang="en-US" sz="2400" dirty="0"/>
              <a:t>Extra Features</a:t>
            </a:r>
          </a:p>
        </p:txBody>
      </p:sp>
      <p:sp>
        <p:nvSpPr>
          <p:cNvPr id="6" name="TextBox 5">
            <a:extLst>
              <a:ext uri="{FF2B5EF4-FFF2-40B4-BE49-F238E27FC236}">
                <a16:creationId xmlns:a16="http://schemas.microsoft.com/office/drawing/2014/main" id="{11381C8D-DA3E-1708-3344-7FAD799110E0}"/>
              </a:ext>
            </a:extLst>
          </p:cNvPr>
          <p:cNvSpPr txBox="1"/>
          <p:nvPr/>
        </p:nvSpPr>
        <p:spPr>
          <a:xfrm>
            <a:off x="493059" y="1075766"/>
            <a:ext cx="10757647" cy="2245166"/>
          </a:xfrm>
          <a:prstGeom prst="rect">
            <a:avLst/>
          </a:prstGeom>
          <a:noFill/>
        </p:spPr>
        <p:txBody>
          <a:bodyPr wrap="square" rtlCol="0">
            <a:spAutoFit/>
          </a:bodyPr>
          <a:lstStyle/>
          <a:p>
            <a:pPr marR="0" lvl="0">
              <a:lnSpc>
                <a:spcPct val="107000"/>
              </a:lnSpc>
              <a:spcBef>
                <a:spcPts val="0"/>
              </a:spcBef>
              <a:spcAft>
                <a:spcPts val="0"/>
              </a:spcAft>
            </a:pPr>
            <a:r>
              <a:rPr lang="en-US" sz="1800" kern="100" dirty="0">
                <a:effectLst/>
                <a:latin typeface="Century Schoolbook (Body)"/>
                <a:ea typeface="Calibri" panose="020F0502020204030204" pitchFamily="34" charset="0"/>
                <a:cs typeface="Times New Roman" panose="02020603050405020304" pitchFamily="18" charset="0"/>
              </a:rPr>
              <a:t>If time allows</a:t>
            </a:r>
            <a:r>
              <a:rPr lang="en-US" kern="100" dirty="0">
                <a:latin typeface="Century Schoolbook (Body)"/>
                <a:ea typeface="Calibri" panose="020F0502020204030204" pitchFamily="34" charset="0"/>
                <a:cs typeface="Times New Roman" panose="02020603050405020304" pitchFamily="18" charset="0"/>
              </a:rPr>
              <a:t>, </a:t>
            </a:r>
            <a:r>
              <a:rPr lang="en-US" sz="1800" kern="100" dirty="0">
                <a:effectLst/>
                <a:latin typeface="Century Schoolbook (Body)"/>
                <a:ea typeface="Calibri" panose="020F0502020204030204" pitchFamily="34" charset="0"/>
                <a:cs typeface="Times New Roman" panose="02020603050405020304" pitchFamily="18" charset="0"/>
              </a:rPr>
              <a:t>we would like to:</a:t>
            </a:r>
          </a:p>
          <a:p>
            <a:pPr marL="342900" marR="0" lvl="0" indent="-342900">
              <a:lnSpc>
                <a:spcPct val="107000"/>
              </a:lnSpc>
              <a:spcBef>
                <a:spcPts val="0"/>
              </a:spcBef>
              <a:spcAft>
                <a:spcPts val="0"/>
              </a:spcAft>
              <a:buFont typeface="Calibri" panose="020F0502020204030204" pitchFamily="34" charset="0"/>
              <a:buChar char="-"/>
            </a:pPr>
            <a:r>
              <a:rPr lang="en-US" kern="100" dirty="0">
                <a:latin typeface="Century Schoolbook (Body)"/>
                <a:ea typeface="Calibri" panose="020F0502020204030204" pitchFamily="34" charset="0"/>
                <a:cs typeface="Times New Roman" panose="02020603050405020304" pitchFamily="18" charset="0"/>
              </a:rPr>
              <a:t>I</a:t>
            </a:r>
            <a:r>
              <a:rPr lang="en-US" sz="1800" kern="100" dirty="0">
                <a:effectLst/>
                <a:latin typeface="Century Schoolbook (Body)"/>
                <a:ea typeface="Calibri" panose="020F0502020204030204" pitchFamily="34" charset="0"/>
                <a:cs typeface="Times New Roman" panose="02020603050405020304" pitchFamily="18" charset="0"/>
              </a:rPr>
              <a:t>mplement a password reset for the user</a:t>
            </a: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entury Schoolbook (Body)"/>
                <a:ea typeface="Calibri" panose="020F0502020204030204" pitchFamily="34" charset="0"/>
                <a:cs typeface="Times New Roman" panose="02020603050405020304" pitchFamily="18" charset="0"/>
              </a:rPr>
              <a:t>Add reactions to posts to increase user interaction with a post</a:t>
            </a: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entury Schoolbook (Body)"/>
                <a:ea typeface="Calibri" panose="020F0502020204030204" pitchFamily="34" charset="0"/>
                <a:cs typeface="Times New Roman" panose="02020603050405020304" pitchFamily="18" charset="0"/>
              </a:rPr>
              <a:t>Create a space to host most liked posts of all times</a:t>
            </a:r>
          </a:p>
          <a:p>
            <a:pPr marL="342900" marR="0" lvl="0" indent="-342900">
              <a:lnSpc>
                <a:spcPct val="107000"/>
              </a:lnSpc>
              <a:spcBef>
                <a:spcPts val="0"/>
              </a:spcBef>
              <a:spcAft>
                <a:spcPts val="0"/>
              </a:spcAft>
              <a:buFont typeface="Calibri" panose="020F0502020204030204" pitchFamily="34" charset="0"/>
              <a:buChar char="-"/>
            </a:pPr>
            <a:r>
              <a:rPr lang="en-US" kern="100" dirty="0">
                <a:latin typeface="Century Schoolbook (Body)"/>
                <a:ea typeface="Calibri" panose="020F0502020204030204" pitchFamily="34" charset="0"/>
                <a:cs typeface="Times New Roman" panose="02020603050405020304" pitchFamily="18" charset="0"/>
              </a:rPr>
              <a:t>Create a follow feature to track the user’s favorite creators</a:t>
            </a:r>
            <a:endParaRPr lang="en-US" sz="1800" kern="100" dirty="0">
              <a:effectLst/>
              <a:latin typeface="Century Schoolbook (Body)"/>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Calibri" panose="020F0502020204030204" pitchFamily="34" charset="0"/>
              <a:buChar char="-"/>
            </a:pPr>
            <a:r>
              <a:rPr lang="en-US" kern="100" dirty="0">
                <a:latin typeface="Century Schoolbook (Body)"/>
                <a:ea typeface="Calibri" panose="020F0502020204030204" pitchFamily="34" charset="0"/>
                <a:cs typeface="Times New Roman" panose="02020603050405020304" pitchFamily="18" charset="0"/>
              </a:rPr>
              <a:t>Add post privacy levels to dictate who can view a post</a:t>
            </a:r>
          </a:p>
          <a:p>
            <a:pPr marL="342900" indent="-342900">
              <a:lnSpc>
                <a:spcPct val="107000"/>
              </a:lnSpc>
              <a:spcAft>
                <a:spcPts val="800"/>
              </a:spcAft>
              <a:buFont typeface="Calibri" panose="020F0502020204030204" pitchFamily="34" charset="0"/>
              <a:buChar char="-"/>
            </a:pPr>
            <a:r>
              <a:rPr lang="en-US" sz="1800" kern="100" dirty="0">
                <a:effectLst/>
                <a:latin typeface="Century Schoolbook (Body)"/>
                <a:ea typeface="Calibri" panose="020F0502020204030204" pitchFamily="34" charset="0"/>
                <a:cs typeface="Times New Roman" panose="02020603050405020304" pitchFamily="18" charset="0"/>
              </a:rPr>
              <a:t>Build feature to allow SMS text to post to site</a:t>
            </a:r>
          </a:p>
        </p:txBody>
      </p:sp>
    </p:spTree>
    <p:extLst>
      <p:ext uri="{BB962C8B-B14F-4D97-AF65-F5344CB8AC3E}">
        <p14:creationId xmlns:p14="http://schemas.microsoft.com/office/powerpoint/2010/main" val="2115860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042950-E66C-9CF4-A917-488019161FCA}"/>
              </a:ext>
            </a:extLst>
          </p:cNvPr>
          <p:cNvSpPr txBox="1"/>
          <p:nvPr/>
        </p:nvSpPr>
        <p:spPr>
          <a:xfrm>
            <a:off x="493059" y="253961"/>
            <a:ext cx="11111691" cy="461665"/>
          </a:xfrm>
          <a:prstGeom prst="rect">
            <a:avLst/>
          </a:prstGeom>
          <a:noFill/>
        </p:spPr>
        <p:txBody>
          <a:bodyPr wrap="square" rtlCol="0">
            <a:spAutoFit/>
          </a:bodyPr>
          <a:lstStyle/>
          <a:p>
            <a:r>
              <a:rPr lang="en-US" sz="2400" dirty="0"/>
              <a:t>What does this application bring the user?</a:t>
            </a:r>
          </a:p>
        </p:txBody>
      </p:sp>
      <p:sp>
        <p:nvSpPr>
          <p:cNvPr id="6" name="TextBox 5">
            <a:extLst>
              <a:ext uri="{FF2B5EF4-FFF2-40B4-BE49-F238E27FC236}">
                <a16:creationId xmlns:a16="http://schemas.microsoft.com/office/drawing/2014/main" id="{11381C8D-DA3E-1708-3344-7FAD799110E0}"/>
              </a:ext>
            </a:extLst>
          </p:cNvPr>
          <p:cNvSpPr txBox="1"/>
          <p:nvPr/>
        </p:nvSpPr>
        <p:spPr>
          <a:xfrm>
            <a:off x="0" y="1416425"/>
            <a:ext cx="10757647" cy="3031664"/>
          </a:xfrm>
          <a:prstGeom prst="rect">
            <a:avLst/>
          </a:prstGeom>
          <a:noFill/>
        </p:spPr>
        <p:txBody>
          <a:bodyPr wrap="square" rtlCol="0">
            <a:spAutoFit/>
          </a:bodyPr>
          <a:lstStyle/>
          <a:p>
            <a:pPr marR="0" lvl="1">
              <a:lnSpc>
                <a:spcPct val="107000"/>
              </a:lnSpc>
              <a:spcBef>
                <a:spcPts val="0"/>
              </a:spcBef>
              <a:spcAft>
                <a:spcPts val="0"/>
              </a:spcAft>
            </a:pPr>
            <a:r>
              <a:rPr lang="en-US" sz="1800" kern="100" dirty="0">
                <a:effectLst/>
                <a:latin typeface="Century Schoolbook (Body)"/>
                <a:ea typeface="Calibri" panose="020F0502020204030204" pitchFamily="34" charset="0"/>
                <a:cs typeface="Times New Roman" panose="02020603050405020304" pitchFamily="18" charset="0"/>
              </a:rPr>
              <a:t>This application gives the user access to many things including:</a:t>
            </a:r>
          </a:p>
          <a:p>
            <a:pPr marL="742950" marR="0" lvl="1" indent="-285750">
              <a:lnSpc>
                <a:spcPct val="107000"/>
              </a:lnSpc>
              <a:spcBef>
                <a:spcPts val="0"/>
              </a:spcBef>
              <a:spcAft>
                <a:spcPts val="0"/>
              </a:spcAft>
              <a:buFont typeface="Courier New" panose="02070309020205020404" pitchFamily="49" charset="0"/>
              <a:buChar char="o"/>
            </a:pPr>
            <a:r>
              <a:rPr lang="en-US" sz="1800" kern="100" dirty="0">
                <a:effectLst/>
                <a:latin typeface="Century Schoolbook (Body)"/>
                <a:ea typeface="Calibri" panose="020F0502020204030204" pitchFamily="34" charset="0"/>
                <a:cs typeface="Times New Roman" panose="02020603050405020304" pitchFamily="18" charset="0"/>
              </a:rPr>
              <a:t>Sharing content in the form of text and receiving critiques and upvotes from creators alike in the form of comments. This allows the user to receive feedback on their work and interact with others.</a:t>
            </a:r>
          </a:p>
          <a:p>
            <a:pPr marL="742950" lvl="1" indent="-285750">
              <a:lnSpc>
                <a:spcPct val="107000"/>
              </a:lnSpc>
              <a:buFont typeface="Courier New" panose="02070309020205020404" pitchFamily="49" charset="0"/>
              <a:buChar char="o"/>
            </a:pPr>
            <a:r>
              <a:rPr lang="en-US" sz="1800" kern="100" dirty="0">
                <a:effectLst/>
                <a:latin typeface="Century Schoolbook (Body)"/>
                <a:ea typeface="Calibri" panose="020F0502020204030204" pitchFamily="34" charset="0"/>
                <a:cs typeface="Times New Roman" panose="02020603050405020304" pitchFamily="18" charset="0"/>
              </a:rPr>
              <a:t>Providing a frequency breakdown of the words used in a post give the author a quick and general understanding of the words included in the content. Sometimes authors want to prevent overusing a word, or perhaps follow a pattern with the words. </a:t>
            </a:r>
          </a:p>
          <a:p>
            <a:pPr marL="742950" marR="0" lvl="1" indent="-285750">
              <a:lnSpc>
                <a:spcPct val="107000"/>
              </a:lnSpc>
              <a:spcBef>
                <a:spcPts val="0"/>
              </a:spcBef>
              <a:spcAft>
                <a:spcPts val="0"/>
              </a:spcAft>
              <a:buFont typeface="Courier New" panose="02070309020205020404" pitchFamily="49" charset="0"/>
              <a:buChar char="o"/>
            </a:pPr>
            <a:r>
              <a:rPr lang="en-US" sz="1800" kern="100" dirty="0">
                <a:effectLst/>
                <a:latin typeface="Century Schoolbook (Body)"/>
                <a:ea typeface="Calibri" panose="020F0502020204030204" pitchFamily="34" charset="0"/>
                <a:cs typeface="Times New Roman" panose="02020603050405020304" pitchFamily="18" charset="0"/>
              </a:rPr>
              <a:t>Creating and sharing literary based social events to provide, promote, and build community.</a:t>
            </a:r>
          </a:p>
          <a:p>
            <a:pPr marL="742950" marR="0" lvl="1" indent="-285750">
              <a:lnSpc>
                <a:spcPct val="107000"/>
              </a:lnSpc>
              <a:spcBef>
                <a:spcPts val="0"/>
              </a:spcBef>
              <a:spcAft>
                <a:spcPts val="0"/>
              </a:spcAft>
              <a:buFont typeface="Courier New" panose="02070309020205020404" pitchFamily="49" charset="0"/>
              <a:buChar char="o"/>
            </a:pPr>
            <a:r>
              <a:rPr lang="en-US" sz="1800" kern="100" dirty="0">
                <a:effectLst/>
                <a:latin typeface="Century Schoolbook (Body)"/>
                <a:ea typeface="Calibri" panose="020F0502020204030204" pitchFamily="34" charset="0"/>
                <a:cs typeface="Times New Roman" panose="02020603050405020304" pitchFamily="18" charset="0"/>
              </a:rPr>
              <a:t>Allowing the user to display other users’ favorite pieces or the most recent content of other users. This caters to the spectator, providing </a:t>
            </a:r>
            <a:r>
              <a:rPr lang="en-US" kern="100" dirty="0">
                <a:latin typeface="Century Schoolbook (Body)"/>
                <a:ea typeface="Calibri" panose="020F0502020204030204" pitchFamily="34" charset="0"/>
                <a:cs typeface="Times New Roman" panose="02020603050405020304" pitchFamily="18" charset="0"/>
              </a:rPr>
              <a:t>an ability to</a:t>
            </a:r>
            <a:r>
              <a:rPr lang="en-US" sz="1800" kern="100" dirty="0">
                <a:effectLst/>
                <a:latin typeface="Century Schoolbook (Body)"/>
                <a:ea typeface="Calibri" panose="020F0502020204030204" pitchFamily="34" charset="0"/>
                <a:cs typeface="Times New Roman" panose="02020603050405020304" pitchFamily="18" charset="0"/>
              </a:rPr>
              <a:t> store their upvoted posts.</a:t>
            </a:r>
          </a:p>
        </p:txBody>
      </p:sp>
    </p:spTree>
    <p:extLst>
      <p:ext uri="{BB962C8B-B14F-4D97-AF65-F5344CB8AC3E}">
        <p14:creationId xmlns:p14="http://schemas.microsoft.com/office/powerpoint/2010/main" val="535332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042950-E66C-9CF4-A917-488019161FCA}"/>
              </a:ext>
            </a:extLst>
          </p:cNvPr>
          <p:cNvSpPr txBox="1"/>
          <p:nvPr/>
        </p:nvSpPr>
        <p:spPr>
          <a:xfrm>
            <a:off x="493059" y="253961"/>
            <a:ext cx="11111691" cy="455125"/>
          </a:xfrm>
          <a:prstGeom prst="rect">
            <a:avLst/>
          </a:prstGeom>
          <a:noFill/>
        </p:spPr>
        <p:txBody>
          <a:bodyPr wrap="square" rtlCol="0">
            <a:spAutoFit/>
          </a:bodyPr>
          <a:lstStyle/>
          <a:p>
            <a:pPr marR="0" lvl="0">
              <a:lnSpc>
                <a:spcPct val="107000"/>
              </a:lnSpc>
              <a:spcBef>
                <a:spcPts val="0"/>
              </a:spcBef>
              <a:spcAft>
                <a:spcPts val="800"/>
              </a:spcAft>
            </a:pPr>
            <a:r>
              <a:rPr lang="en-US" sz="2400" kern="100" dirty="0">
                <a:effectLst/>
                <a:latin typeface="Century Schoolbook (Body)"/>
                <a:ea typeface="Calibri" panose="020F0502020204030204" pitchFamily="34" charset="0"/>
                <a:cs typeface="Times New Roman" panose="02020603050405020304" pitchFamily="18" charset="0"/>
              </a:rPr>
              <a:t>Why is this project worthwhile?</a:t>
            </a:r>
          </a:p>
        </p:txBody>
      </p:sp>
      <p:sp>
        <p:nvSpPr>
          <p:cNvPr id="6" name="TextBox 5">
            <a:extLst>
              <a:ext uri="{FF2B5EF4-FFF2-40B4-BE49-F238E27FC236}">
                <a16:creationId xmlns:a16="http://schemas.microsoft.com/office/drawing/2014/main" id="{11381C8D-DA3E-1708-3344-7FAD799110E0}"/>
              </a:ext>
            </a:extLst>
          </p:cNvPr>
          <p:cNvSpPr txBox="1"/>
          <p:nvPr/>
        </p:nvSpPr>
        <p:spPr>
          <a:xfrm>
            <a:off x="0" y="1416425"/>
            <a:ext cx="10757647" cy="1549848"/>
          </a:xfrm>
          <a:prstGeom prst="rect">
            <a:avLst/>
          </a:prstGeom>
          <a:noFill/>
        </p:spPr>
        <p:txBody>
          <a:bodyPr wrap="square" rtlCol="0">
            <a:spAutoFit/>
          </a:bodyPr>
          <a:lstStyle/>
          <a:p>
            <a:pPr marR="0" lvl="1">
              <a:lnSpc>
                <a:spcPct val="107000"/>
              </a:lnSpc>
              <a:spcBef>
                <a:spcPts val="0"/>
              </a:spcBef>
              <a:spcAft>
                <a:spcPts val="800"/>
              </a:spcAft>
            </a:pPr>
            <a:r>
              <a:rPr lang="en-US" sz="1800" kern="100" dirty="0">
                <a:effectLst/>
                <a:latin typeface="Century Schoolbook (Body)"/>
                <a:ea typeface="Calibri" panose="020F0502020204030204" pitchFamily="34" charset="0"/>
                <a:cs typeface="Times New Roman" panose="02020603050405020304" pitchFamily="18" charset="0"/>
              </a:rPr>
              <a:t>This application is worthwhile because it fosters creativity, facilitates a space for creators to share, relate, evolve, and even perhaps heal. This application looks to boost up the writing community with a common love for words, while most sites cater to specific fields of writing. We believe we can corner the demand for a space where creators and word purists can thrive by offering a hotspot where creators can digitally congregate. </a:t>
            </a:r>
          </a:p>
        </p:txBody>
      </p:sp>
    </p:spTree>
    <p:extLst>
      <p:ext uri="{BB962C8B-B14F-4D97-AF65-F5344CB8AC3E}">
        <p14:creationId xmlns:p14="http://schemas.microsoft.com/office/powerpoint/2010/main" val="3276247253"/>
      </p:ext>
    </p:extLst>
  </p:cSld>
  <p:clrMapOvr>
    <a:masterClrMapping/>
  </p:clrMapOvr>
</p:sld>
</file>

<file path=ppt/theme/theme1.xml><?xml version="1.0" encoding="utf-8"?>
<a:theme xmlns:a="http://schemas.openxmlformats.org/drawingml/2006/main" name="View">
  <a:themeElements>
    <a:clrScheme name="View">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7B713C7F-58B7-4AE9-B361-B13EB9EC4C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1173</TotalTime>
  <Words>777</Words>
  <Application>Microsoft Office PowerPoint</Application>
  <PresentationFormat>Widescreen</PresentationFormat>
  <Paragraphs>44</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Century Schoolbook</vt:lpstr>
      <vt:lpstr>Century Schoolbook (Body)</vt:lpstr>
      <vt:lpstr>Courier New</vt:lpstr>
      <vt:lpstr>Wingdings 2</vt:lpstr>
      <vt:lpst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 Vazquez</dc:creator>
  <cp:lastModifiedBy>Steven Vazquez</cp:lastModifiedBy>
  <cp:revision>166</cp:revision>
  <dcterms:created xsi:type="dcterms:W3CDTF">2023-11-05T21:22:06Z</dcterms:created>
  <dcterms:modified xsi:type="dcterms:W3CDTF">2023-11-21T23:40:51Z</dcterms:modified>
</cp:coreProperties>
</file>

<file path=docProps/thumbnail.jpeg>
</file>